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6"/>
  </p:notesMasterIdLst>
  <p:sldIdLst>
    <p:sldId id="269" r:id="rId5"/>
    <p:sldId id="256" r:id="rId6"/>
    <p:sldId id="268" r:id="rId7"/>
    <p:sldId id="264" r:id="rId8"/>
    <p:sldId id="262" r:id="rId9"/>
    <p:sldId id="265" r:id="rId10"/>
    <p:sldId id="259" r:id="rId11"/>
    <p:sldId id="257" r:id="rId12"/>
    <p:sldId id="261" r:id="rId13"/>
    <p:sldId id="263" r:id="rId14"/>
    <p:sldId id="266" r:id="rId15"/>
  </p:sldIdLst>
  <p:sldSz cx="14630400" cy="8229600"/>
  <p:notesSz cx="8229600" cy="14630400"/>
  <p:embeddedFontLst>
    <p:embeddedFont>
      <p:font typeface="Corben" panose="020B0604020202020204" charset="0"/>
      <p:regular r:id="rId17"/>
    </p:embeddedFont>
    <p:embeddedFont>
      <p:font typeface="Nobile" panose="020B0604020202020204" charset="0"/>
      <p:regular r:id="rId18"/>
    </p:embeddedFont>
    <p:embeddedFont>
      <p:font typeface="Nunito Semi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4F24C0-5AD8-4EA7-A058-46F266B56009}" v="1" dt="2025-04-01T17:02:10.448"/>
    <p1510:client id="{FC5037AD-5587-4CC0-A92E-16AE60970693}" v="1" dt="2025-04-01T19:53:02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7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11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BDDF9-FDA5-B4CC-B2AA-5D246370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9371B9-7B2B-7B56-ED9A-AF8142947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22616-5EFE-8D2F-ABE0-CA6DF94F9D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FB335-B6A7-9A42-CCCD-172848DF63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2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46813-39D9-15A5-5C1C-1A38B562D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C89ABD-1025-E599-5A6D-FEBCC058F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C2E17-F49B-D7F3-D0E7-4AAC638F6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24635-F0D1-13EE-C795-96F505987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16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yonnelibrary.org/five_ways_local_libraries_can_help_small_businesses_and_entrepreneurs" TargetMode="External"/><Relationship Id="rId13" Type="http://schemas.openxmlformats.org/officeDocument/2006/relationships/hyperlink" Target="https://medium.com/everylibrary/the-return-on-investment-from-your-public-library-is-unbelievable-93603caac530" TargetMode="External"/><Relationship Id="rId3" Type="http://schemas.openxmlformats.org/officeDocument/2006/relationships/hyperlink" Target="https://www.ala.org/sites/default/files/pla/content/data/PLA_Services_Survey_Report_2023.pdf" TargetMode="External"/><Relationship Id="rId7" Type="http://schemas.openxmlformats.org/officeDocument/2006/relationships/hyperlink" Target="https://americanlibrariesmagazine.org/2024/11/01/by-the-numbers-small-business" TargetMode="External"/><Relationship Id="rId12" Type="http://schemas.openxmlformats.org/officeDocument/2006/relationships/hyperlink" Target="https://www.aam-us.org/programs/about-museums/museum-facts-data/" TargetMode="External"/><Relationship Id="rId17" Type="http://schemas.openxmlformats.org/officeDocument/2006/relationships/hyperlink" Target="http://www.urbanlibraries.org/files/2024-ULC-Library-Insights-Report.pdf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d2ujpqfu85jxzw.cloudfront.net/website/panth-live/2025-01/2024-Economic-Impact-Statement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ebsco.com/blogs/ebscopost/public-libraries-job-career-services-skilled-trades" TargetMode="External"/><Relationship Id="rId11" Type="http://schemas.openxmlformats.org/officeDocument/2006/relationships/hyperlink" Target="https://www.lrs.org/data-tools/public-libraries/return-on-investment/recent-studies/" TargetMode="External"/><Relationship Id="rId5" Type="http://schemas.openxmlformats.org/officeDocument/2006/relationships/hyperlink" Target="https://crl.acrl.org/index.php/crl/article/view/26409/34344" TargetMode="External"/><Relationship Id="rId15" Type="http://schemas.openxmlformats.org/officeDocument/2006/relationships/hyperlink" Target="https://americanlibrariesmagazine.org/2024/11/01/by-the-numbers-small-business/" TargetMode="External"/><Relationship Id="rId10" Type="http://schemas.openxmlformats.org/officeDocument/2006/relationships/hyperlink" Target="https://www.aam-us.org/" TargetMode="External"/><Relationship Id="rId4" Type="http://schemas.openxmlformats.org/officeDocument/2006/relationships/hyperlink" Target="https://www.ebsco.com/blogs/ebscopost/how-libraries-help-job-seekers-get-hired" TargetMode="External"/><Relationship Id="rId9" Type="http://schemas.openxmlformats.org/officeDocument/2006/relationships/hyperlink" Target="https://www.dallascitynews.net/dallas-b-r-a-i-n-promotes-entrepreneurial-literacy-and-local-business-development" TargetMode="External"/><Relationship Id="rId14" Type="http://schemas.openxmlformats.org/officeDocument/2006/relationships/hyperlink" Target="http://www.bayonnelibrary.org/five_ways_local_libraries_can_help_small_businesses_and_entrepreneu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49111" y="3301603"/>
            <a:ext cx="661392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5200" dirty="0">
                <a:solidFill>
                  <a:srgbClr val="00002E"/>
                </a:solidFill>
                <a:latin typeface="Corben" panose="020B0604020202020204" charset="0"/>
                <a:ea typeface="Nunito Semi Bold" pitchFamily="34" charset="-122"/>
                <a:cs typeface="Nunito Semi Bold" pitchFamily="34" charset="-120"/>
              </a:rPr>
              <a:t>Our Libraries &amp; Museums</a:t>
            </a:r>
            <a:endParaRPr lang="en-US" sz="5200" dirty="0">
              <a:latin typeface="Corben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991615" y="4371765"/>
            <a:ext cx="734639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600" i="1" dirty="0">
                <a:solidFill>
                  <a:srgbClr val="00002E"/>
                </a:solidFill>
                <a:latin typeface="Corben" panose="020B0604020202020204" charset="0"/>
                <a:ea typeface="Nunito Semi Bold" pitchFamily="34" charset="-122"/>
                <a:cs typeface="Nunito Semi Bold" pitchFamily="34" charset="-120"/>
              </a:rPr>
              <a:t>In our communities. For our country.</a:t>
            </a:r>
            <a:endParaRPr lang="en-US" sz="3600" i="1" dirty="0">
              <a:latin typeface="Corben" panose="020B0604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2115" y="743069"/>
            <a:ext cx="8725257" cy="653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Our Ask: Invest in America's Future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391" y="1815227"/>
            <a:ext cx="2172414" cy="166556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437" y="2682478"/>
            <a:ext cx="294084" cy="36766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18998" y="2254448"/>
            <a:ext cx="1707952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$311M by 2026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5318998" y="2706767"/>
            <a:ext cx="1707952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$1 per US citizen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5162074" y="3497342"/>
            <a:ext cx="8683943" cy="11430"/>
          </a:xfrm>
          <a:prstGeom prst="roundRect">
            <a:avLst>
              <a:gd name="adj" fmla="val 76871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184" y="3533061"/>
            <a:ext cx="4344829" cy="166556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437" y="4181951"/>
            <a:ext cx="294084" cy="36766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05205" y="3742253"/>
            <a:ext cx="261497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$266.5M Now</a:t>
            </a:r>
            <a:endParaRPr lang="en-US" sz="2050" dirty="0"/>
          </a:p>
        </p:txBody>
      </p:sp>
      <p:sp>
        <p:nvSpPr>
          <p:cNvPr id="11" name="Text 5"/>
          <p:cNvSpPr/>
          <p:nvPr/>
        </p:nvSpPr>
        <p:spPr>
          <a:xfrm>
            <a:off x="6405205" y="4194572"/>
            <a:ext cx="2883337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Maintain current funding 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6405205" y="4654748"/>
            <a:ext cx="2883337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(Library &amp; Museum Services)</a:t>
            </a:r>
            <a:endParaRPr lang="en-US" sz="1600" dirty="0"/>
          </a:p>
        </p:txBody>
      </p:sp>
      <p:sp>
        <p:nvSpPr>
          <p:cNvPr id="13" name="Shape 7"/>
          <p:cNvSpPr/>
          <p:nvPr/>
        </p:nvSpPr>
        <p:spPr>
          <a:xfrm>
            <a:off x="6248281" y="5215176"/>
            <a:ext cx="7597735" cy="11430"/>
          </a:xfrm>
          <a:prstGeom prst="roundRect">
            <a:avLst>
              <a:gd name="adj" fmla="val 76871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977" y="5250894"/>
            <a:ext cx="6517243" cy="166556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437" y="5899785"/>
            <a:ext cx="294084" cy="36766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491413" y="5690116"/>
            <a:ext cx="261497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Multiply Impact</a:t>
            </a:r>
            <a:endParaRPr lang="en-US" sz="2050" dirty="0"/>
          </a:p>
        </p:txBody>
      </p:sp>
      <p:sp>
        <p:nvSpPr>
          <p:cNvPr id="17" name="Text 9"/>
          <p:cNvSpPr/>
          <p:nvPr/>
        </p:nvSpPr>
        <p:spPr>
          <a:xfrm>
            <a:off x="7491413" y="6142434"/>
            <a:ext cx="3578423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Every $1 returns $5+ to communities</a:t>
            </a:r>
            <a:endParaRPr lang="en-US" sz="1600" dirty="0"/>
          </a:p>
        </p:txBody>
      </p:sp>
      <p:sp>
        <p:nvSpPr>
          <p:cNvPr id="18" name="Text 10"/>
          <p:cNvSpPr/>
          <p:nvPr/>
        </p:nvSpPr>
        <p:spPr>
          <a:xfrm>
            <a:off x="732115" y="7151727"/>
            <a:ext cx="13166169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Libraries and museums are economic drivers, educational assets, and cultural cornerstones that align with key legislative priorities.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87B1E-4F4B-0325-F3C0-7BEB92197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178C87C-E1C2-FB82-1FBE-AEC018510512}"/>
              </a:ext>
            </a:extLst>
          </p:cNvPr>
          <p:cNvSpPr/>
          <p:nvPr/>
        </p:nvSpPr>
        <p:spPr>
          <a:xfrm>
            <a:off x="732115" y="743069"/>
            <a:ext cx="8725257" cy="653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Corben" pitchFamily="34" charset="0"/>
              </a:rPr>
              <a:t>Sources</a:t>
            </a:r>
            <a:endParaRPr lang="en-US" sz="4100" dirty="0"/>
          </a:p>
        </p:txBody>
      </p:sp>
      <p:sp>
        <p:nvSpPr>
          <p:cNvPr id="21" name="Text 22">
            <a:extLst>
              <a:ext uri="{FF2B5EF4-FFF2-40B4-BE49-F238E27FC236}">
                <a16:creationId xmlns:a16="http://schemas.microsoft.com/office/drawing/2014/main" id="{DAC5DC2A-B5A7-E67D-F906-B526EE9C2456}"/>
              </a:ext>
            </a:extLst>
          </p:cNvPr>
          <p:cNvSpPr/>
          <p:nvPr/>
        </p:nvSpPr>
        <p:spPr>
          <a:xfrm>
            <a:off x="732115" y="1778577"/>
            <a:ext cx="13441680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https://www.ala.org/sites/default/files/pla/content/data/PLA_Services_Survey_Report_2023.pdf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https://www.ebsco.com/blogs/ebscopost/how-libraries-help-job-seekers-get-hired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https://crl.acrl.org/index.php/crl/article/view/26409/34344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https://www.ebsco.com/blogs/ebscopost/public-libraries-job-career-services-skilled-trades</a:t>
            </a:r>
            <a:endParaRPr lang="en-US" sz="1200" u="sng" dirty="0">
              <a:solidFill>
                <a:schemeClr val="accent1"/>
              </a:solidFill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https://americanlibrariesmagazine.org/2024/11/01/by-the-numbers-small-business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; </a:t>
            </a: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https://www.bayonnelibrary.org/five_ways_local_libraries_can_help_small_businesses_and_entrepreneurs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https://www.dallascitynews.net/dallas-b-r-a-i-n-promotes-entrepreneurial-literacy-and-local-business-development</a:t>
            </a:r>
            <a:endParaRPr lang="en-US" sz="1200" u="sng" dirty="0">
              <a:solidFill>
                <a:schemeClr val="accent1"/>
              </a:solidFill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https://www.aam-us.org/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; 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https://www.lrs.org/data-tools/public-libraries/return-on-investment/recent-studies/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;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https://www.aam-us.org/programs/about-museums/museum-facts-data/</a:t>
            </a:r>
            <a:endParaRPr lang="en-US" sz="1200" u="sng" dirty="0">
              <a:solidFill>
                <a:schemeClr val="accent1"/>
              </a:solidFill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https://www.lrs.org/data-tools/public-libraries/return-on-investment/recent-studies/</a:t>
            </a:r>
            <a:endParaRPr lang="en-US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https://www.aam-us.org/programs/about-museums/museum-facts-data/</a:t>
            </a:r>
            <a:endParaRPr lang="en-US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https://medium.com/everylibrary/the-return-on-investment-from-your-public-library-is-unbelievable-93603caac530</a:t>
            </a:r>
            <a:endParaRPr lang="en-US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www.bayonnelibrary.org/five_ways_local_libraries_can_help_small_businesses_and_entrepreneurs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https://americanlibrariesmagazine.org/2024/11/01/by-the-numbers-small-business/</a:t>
            </a:r>
            <a:endParaRPr lang="en-US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b="0" i="0" u="sng" dirty="0">
                <a:solidFill>
                  <a:srgbClr val="800080"/>
                </a:solidFill>
                <a:effectLst/>
                <a:latin typeface="Aptos" panose="020B0004020202020204" pitchFamily="34" charset="0"/>
                <a:hlinkClick r:id="rId16" tooltip="https://d2ujpqfu85jxzw.cloudfront.net/website/panth-live/2025-01/2024-Economic-Impact-Statement.pdf"/>
              </a:rPr>
              <a:t>https://d2ujpqfu85jxzw.cloudfront.net/website/panth-live/2025-01/2024-Economic-Impact-Statement.pdf</a:t>
            </a:r>
            <a:endParaRPr lang="en-US" sz="1200" b="0" i="0" u="sng" dirty="0">
              <a:solidFill>
                <a:srgbClr val="800080"/>
              </a:solidFill>
              <a:effectLst/>
              <a:latin typeface="Aptos" panose="020B00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b="0" i="0" u="sng" dirty="0">
                <a:solidFill>
                  <a:srgbClr val="800080"/>
                </a:solidFill>
                <a:effectLst/>
                <a:latin typeface="Aptos" panose="020B0004020202020204" pitchFamily="34" charset="0"/>
                <a:hlinkClick r:id="rId17" tooltip="http://www.urbanlibraries.org/files/2024-ULC-Library-Insights-Report.pdf"/>
              </a:rPr>
              <a:t>www.urbanlibraries.org/files/2024-ULC-Library-Insights-Report.pdf</a:t>
            </a:r>
            <a:endParaRPr lang="en-US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3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 l="20947" r="23570"/>
          <a:stretch/>
        </p:blipFill>
        <p:spPr>
          <a:xfrm>
            <a:off x="8350212" y="0"/>
            <a:ext cx="6280188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5545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The Impact of Libraries</a:t>
            </a:r>
            <a:b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</a:b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&amp; Museums: A Case </a:t>
            </a:r>
            <a:b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</a:b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for Federal Funding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2195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Libraries and museums drive economic growth and generate strong return on investment.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20291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B44F98A8-13F9-B30A-BFE1-77A6A65EB3C4}"/>
              </a:ext>
            </a:extLst>
          </p:cNvPr>
          <p:cNvSpPr/>
          <p:nvPr/>
        </p:nvSpPr>
        <p:spPr>
          <a:xfrm>
            <a:off x="1070094" y="37745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139559D4-1AE2-2E54-C700-5EAA950791D1}"/>
              </a:ext>
            </a:extLst>
          </p:cNvPr>
          <p:cNvSpPr/>
          <p:nvPr/>
        </p:nvSpPr>
        <p:spPr>
          <a:xfrm>
            <a:off x="1070094" y="45746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660C3A68-645E-1CF2-6999-3B575FF82663}"/>
              </a:ext>
            </a:extLst>
          </p:cNvPr>
          <p:cNvSpPr/>
          <p:nvPr/>
        </p:nvSpPr>
        <p:spPr>
          <a:xfrm>
            <a:off x="1070094" y="53620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D800282-7B89-9C1D-8E68-F3340633140D}"/>
              </a:ext>
            </a:extLst>
          </p:cNvPr>
          <p:cNvSpPr/>
          <p:nvPr/>
        </p:nvSpPr>
        <p:spPr>
          <a:xfrm>
            <a:off x="5540494" y="61494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8377087B-2AD7-A323-3688-D6E2845C3559}"/>
              </a:ext>
            </a:extLst>
          </p:cNvPr>
          <p:cNvSpPr/>
          <p:nvPr/>
        </p:nvSpPr>
        <p:spPr>
          <a:xfrm>
            <a:off x="5540494" y="69495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D0AE001F-C408-E536-3DA9-7DD3C926F9B1}"/>
              </a:ext>
            </a:extLst>
          </p:cNvPr>
          <p:cNvSpPr/>
          <p:nvPr/>
        </p:nvSpPr>
        <p:spPr>
          <a:xfrm>
            <a:off x="1070094" y="6151375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DE71084F-2E91-B51E-0F76-F5DD940A138B}"/>
              </a:ext>
            </a:extLst>
          </p:cNvPr>
          <p:cNvSpPr/>
          <p:nvPr/>
        </p:nvSpPr>
        <p:spPr>
          <a:xfrm>
            <a:off x="1070094" y="6951475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60355D5A-BA6C-A23A-F757-E8950D45C8F4}"/>
              </a:ext>
            </a:extLst>
          </p:cNvPr>
          <p:cNvSpPr/>
          <p:nvPr/>
        </p:nvSpPr>
        <p:spPr>
          <a:xfrm>
            <a:off x="5540494" y="37745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1C2AD6D4-977B-9CBF-D87C-023ED90667D7}"/>
              </a:ext>
            </a:extLst>
          </p:cNvPr>
          <p:cNvSpPr/>
          <p:nvPr/>
        </p:nvSpPr>
        <p:spPr>
          <a:xfrm>
            <a:off x="5540494" y="45746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1" name="Shape 3">
            <a:extLst>
              <a:ext uri="{FF2B5EF4-FFF2-40B4-BE49-F238E27FC236}">
                <a16:creationId xmlns:a16="http://schemas.microsoft.com/office/drawing/2014/main" id="{C7E8F1D5-5223-4AD8-7A50-23D412F702E1}"/>
              </a:ext>
            </a:extLst>
          </p:cNvPr>
          <p:cNvSpPr/>
          <p:nvPr/>
        </p:nvSpPr>
        <p:spPr>
          <a:xfrm>
            <a:off x="5540494" y="53620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0ABC50A5-E3E7-6DD3-95C1-51A9451DBD9E}"/>
              </a:ext>
            </a:extLst>
          </p:cNvPr>
          <p:cNvSpPr/>
          <p:nvPr/>
        </p:nvSpPr>
        <p:spPr>
          <a:xfrm>
            <a:off x="10556994" y="37745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3" name="Shape 3">
            <a:extLst>
              <a:ext uri="{FF2B5EF4-FFF2-40B4-BE49-F238E27FC236}">
                <a16:creationId xmlns:a16="http://schemas.microsoft.com/office/drawing/2014/main" id="{0DCA5BED-F8E6-17B6-5B63-FFAE0CE5C1F5}"/>
              </a:ext>
            </a:extLst>
          </p:cNvPr>
          <p:cNvSpPr/>
          <p:nvPr/>
        </p:nvSpPr>
        <p:spPr>
          <a:xfrm>
            <a:off x="10556994" y="45746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B87EA053-A8BC-80DF-590D-1F27A70B44AE}"/>
              </a:ext>
            </a:extLst>
          </p:cNvPr>
          <p:cNvSpPr/>
          <p:nvPr/>
        </p:nvSpPr>
        <p:spPr>
          <a:xfrm>
            <a:off x="10556994" y="53620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5" name="Shape 3">
            <a:extLst>
              <a:ext uri="{FF2B5EF4-FFF2-40B4-BE49-F238E27FC236}">
                <a16:creationId xmlns:a16="http://schemas.microsoft.com/office/drawing/2014/main" id="{D74C07D2-AD16-62BD-62DD-15CD86413A11}"/>
              </a:ext>
            </a:extLst>
          </p:cNvPr>
          <p:cNvSpPr/>
          <p:nvPr/>
        </p:nvSpPr>
        <p:spPr>
          <a:xfrm>
            <a:off x="10556994" y="616214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F4F96BD7-A116-17DA-8E1E-B5BAAAC4059A}"/>
              </a:ext>
            </a:extLst>
          </p:cNvPr>
          <p:cNvSpPr/>
          <p:nvPr/>
        </p:nvSpPr>
        <p:spPr>
          <a:xfrm>
            <a:off x="2029152" y="4027633"/>
            <a:ext cx="2040850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Workforce Development</a:t>
            </a:r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C29016B6-3B18-E5DC-F823-05BD1299F6E1}"/>
              </a:ext>
            </a:extLst>
          </p:cNvPr>
          <p:cNvSpPr/>
          <p:nvPr/>
        </p:nvSpPr>
        <p:spPr>
          <a:xfrm>
            <a:off x="2029152" y="4829519"/>
            <a:ext cx="2024420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Local Schools/Education</a:t>
            </a: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C7BB90DF-0A24-6C51-7084-64E7F7E03C98}"/>
              </a:ext>
            </a:extLst>
          </p:cNvPr>
          <p:cNvSpPr/>
          <p:nvPr/>
        </p:nvSpPr>
        <p:spPr>
          <a:xfrm>
            <a:off x="2029152" y="5597731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Tourism Revenue</a:t>
            </a:r>
          </a:p>
        </p:txBody>
      </p:sp>
      <p:sp>
        <p:nvSpPr>
          <p:cNvPr id="19" name="Text 9">
            <a:extLst>
              <a:ext uri="{FF2B5EF4-FFF2-40B4-BE49-F238E27FC236}">
                <a16:creationId xmlns:a16="http://schemas.microsoft.com/office/drawing/2014/main" id="{8AA2C9CF-56D2-5E6D-9A4E-17082129EBFB}"/>
              </a:ext>
            </a:extLst>
          </p:cNvPr>
          <p:cNvSpPr/>
          <p:nvPr/>
        </p:nvSpPr>
        <p:spPr>
          <a:xfrm>
            <a:off x="6499552" y="6409058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Trades</a:t>
            </a:r>
          </a:p>
        </p:txBody>
      </p:sp>
      <p:sp>
        <p:nvSpPr>
          <p:cNvPr id="20" name="Text 11">
            <a:extLst>
              <a:ext uri="{FF2B5EF4-FFF2-40B4-BE49-F238E27FC236}">
                <a16:creationId xmlns:a16="http://schemas.microsoft.com/office/drawing/2014/main" id="{FCBAF9E4-6EEF-5FC2-8EB8-559FB20AA72D}"/>
              </a:ext>
            </a:extLst>
          </p:cNvPr>
          <p:cNvSpPr/>
          <p:nvPr/>
        </p:nvSpPr>
        <p:spPr>
          <a:xfrm>
            <a:off x="6499552" y="7175440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Certifications</a:t>
            </a:r>
          </a:p>
        </p:txBody>
      </p:sp>
      <p:sp>
        <p:nvSpPr>
          <p:cNvPr id="21" name="Text 13">
            <a:extLst>
              <a:ext uri="{FF2B5EF4-FFF2-40B4-BE49-F238E27FC236}">
                <a16:creationId xmlns:a16="http://schemas.microsoft.com/office/drawing/2014/main" id="{3BB00DAA-5D52-583A-0ED3-F775F2569BB0}"/>
              </a:ext>
            </a:extLst>
          </p:cNvPr>
          <p:cNvSpPr/>
          <p:nvPr/>
        </p:nvSpPr>
        <p:spPr>
          <a:xfrm>
            <a:off x="2029152" y="6397163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Financial</a:t>
            </a: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Literacy</a:t>
            </a:r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270473D3-1B5A-1D14-2E7C-6A115556B3FA}"/>
              </a:ext>
            </a:extLst>
          </p:cNvPr>
          <p:cNvSpPr/>
          <p:nvPr/>
        </p:nvSpPr>
        <p:spPr>
          <a:xfrm>
            <a:off x="2029152" y="7204454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Rural Connectivity</a:t>
            </a:r>
          </a:p>
        </p:txBody>
      </p:sp>
      <p:sp>
        <p:nvSpPr>
          <p:cNvPr id="23" name="Text 17">
            <a:extLst>
              <a:ext uri="{FF2B5EF4-FFF2-40B4-BE49-F238E27FC236}">
                <a16:creationId xmlns:a16="http://schemas.microsoft.com/office/drawing/2014/main" id="{A15A342F-ACA9-36AF-524D-B5A868FEF89C}"/>
              </a:ext>
            </a:extLst>
          </p:cNvPr>
          <p:cNvSpPr/>
          <p:nvPr/>
        </p:nvSpPr>
        <p:spPr>
          <a:xfrm>
            <a:off x="6499552" y="4026478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Improving Reading Skills</a:t>
            </a:r>
          </a:p>
        </p:txBody>
      </p:sp>
      <p:sp>
        <p:nvSpPr>
          <p:cNvPr id="24" name="Text 19">
            <a:extLst>
              <a:ext uri="{FF2B5EF4-FFF2-40B4-BE49-F238E27FC236}">
                <a16:creationId xmlns:a16="http://schemas.microsoft.com/office/drawing/2014/main" id="{409D49B8-2F22-850B-50B6-41CC70442B10}"/>
              </a:ext>
            </a:extLst>
          </p:cNvPr>
          <p:cNvSpPr/>
          <p:nvPr/>
        </p:nvSpPr>
        <p:spPr>
          <a:xfrm>
            <a:off x="6499552" y="4823078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Home Schooling</a:t>
            </a:r>
          </a:p>
        </p:txBody>
      </p:sp>
      <p:sp>
        <p:nvSpPr>
          <p:cNvPr id="25" name="Text 21">
            <a:extLst>
              <a:ext uri="{FF2B5EF4-FFF2-40B4-BE49-F238E27FC236}">
                <a16:creationId xmlns:a16="http://schemas.microsoft.com/office/drawing/2014/main" id="{AC832331-BCBD-9FCB-A498-76A55B073D92}"/>
              </a:ext>
            </a:extLst>
          </p:cNvPr>
          <p:cNvSpPr/>
          <p:nvPr/>
        </p:nvSpPr>
        <p:spPr>
          <a:xfrm>
            <a:off x="6499552" y="5619678"/>
            <a:ext cx="2697242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Small Businesses/Entrepreneurs</a:t>
            </a:r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7DB7C96D-4FFA-E8B8-B933-71D37682CC48}"/>
              </a:ext>
            </a:extLst>
          </p:cNvPr>
          <p:cNvSpPr/>
          <p:nvPr/>
        </p:nvSpPr>
        <p:spPr>
          <a:xfrm>
            <a:off x="11516052" y="4034158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Veterans</a:t>
            </a: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B6EC6DD0-8AD3-1A9C-9794-6D081464ADFB}"/>
              </a:ext>
            </a:extLst>
          </p:cNvPr>
          <p:cNvSpPr/>
          <p:nvPr/>
        </p:nvSpPr>
        <p:spPr>
          <a:xfrm>
            <a:off x="11516052" y="4800540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AI Literacy</a:t>
            </a:r>
          </a:p>
        </p:txBody>
      </p:sp>
      <p:sp>
        <p:nvSpPr>
          <p:cNvPr id="28" name="Text 27">
            <a:extLst>
              <a:ext uri="{FF2B5EF4-FFF2-40B4-BE49-F238E27FC236}">
                <a16:creationId xmlns:a16="http://schemas.microsoft.com/office/drawing/2014/main" id="{13F1EB1A-4F52-18EB-DB14-C908D5D6D985}"/>
              </a:ext>
            </a:extLst>
          </p:cNvPr>
          <p:cNvSpPr/>
          <p:nvPr/>
        </p:nvSpPr>
        <p:spPr>
          <a:xfrm>
            <a:off x="11516052" y="5607831"/>
            <a:ext cx="1830348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Senior</a:t>
            </a:r>
            <a:r>
              <a:rPr lang="en-US" sz="2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Citizens</a:t>
            </a:r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B50DB309-6763-0A19-433C-CA7104FF9C7C}"/>
              </a:ext>
            </a:extLst>
          </p:cNvPr>
          <p:cNvSpPr/>
          <p:nvPr/>
        </p:nvSpPr>
        <p:spPr>
          <a:xfrm>
            <a:off x="11516052" y="6315749"/>
            <a:ext cx="2301512" cy="186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Cultural Heritage</a:t>
            </a:r>
            <a:br>
              <a:rPr lang="en-US" dirty="0">
                <a:solidFill>
                  <a:srgbClr val="404155"/>
                </a:solidFill>
                <a:latin typeface="Corben" pitchFamily="34" charset="0"/>
              </a:rPr>
            </a:br>
            <a:r>
              <a:rPr lang="en-US" dirty="0">
                <a:solidFill>
                  <a:srgbClr val="404155"/>
                </a:solidFill>
                <a:latin typeface="Corben" pitchFamily="34" charset="0"/>
              </a:rPr>
              <a:t> &amp; Patriotism</a:t>
            </a:r>
          </a:p>
        </p:txBody>
      </p:sp>
      <p:pic>
        <p:nvPicPr>
          <p:cNvPr id="30" name="Image 0">
            <a:extLst>
              <a:ext uri="{FF2B5EF4-FFF2-40B4-BE49-F238E27FC236}">
                <a16:creationId xmlns:a16="http://schemas.microsoft.com/office/drawing/2014/main" id="{6A2877CD-E889-6BF9-4216-7C210D3265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950" b="23158"/>
          <a:stretch/>
        </p:blipFill>
        <p:spPr>
          <a:xfrm>
            <a:off x="0" y="311"/>
            <a:ext cx="14630399" cy="2427803"/>
          </a:xfrm>
          <a:prstGeom prst="rect">
            <a:avLst/>
          </a:prstGeom>
        </p:spPr>
      </p:pic>
      <p:sp>
        <p:nvSpPr>
          <p:cNvPr id="31" name="Text 0">
            <a:extLst>
              <a:ext uri="{FF2B5EF4-FFF2-40B4-BE49-F238E27FC236}">
                <a16:creationId xmlns:a16="http://schemas.microsoft.com/office/drawing/2014/main" id="{6957DED3-D6DC-B06A-ADD4-BC73BDDE6FF5}"/>
              </a:ext>
            </a:extLst>
          </p:cNvPr>
          <p:cNvSpPr/>
          <p:nvPr/>
        </p:nvSpPr>
        <p:spPr>
          <a:xfrm>
            <a:off x="617458" y="2692360"/>
            <a:ext cx="8472249" cy="551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Libraries and Museums Provide Tremendous Support for:</a:t>
            </a:r>
          </a:p>
        </p:txBody>
      </p:sp>
      <p:pic>
        <p:nvPicPr>
          <p:cNvPr id="34" name="Graphic 33" descr="Briefcase outline">
            <a:extLst>
              <a:ext uri="{FF2B5EF4-FFF2-40B4-BE49-F238E27FC236}">
                <a16:creationId xmlns:a16="http://schemas.microsoft.com/office/drawing/2014/main" id="{1599E50C-5A6A-382B-1248-52D2694AD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308" y="3833933"/>
            <a:ext cx="537842" cy="537842"/>
          </a:xfrm>
          <a:prstGeom prst="rect">
            <a:avLst/>
          </a:prstGeom>
        </p:spPr>
      </p:pic>
      <p:pic>
        <p:nvPicPr>
          <p:cNvPr id="36" name="Graphic 35" descr="Classroom outline">
            <a:extLst>
              <a:ext uri="{FF2B5EF4-FFF2-40B4-BE49-F238E27FC236}">
                <a16:creationId xmlns:a16="http://schemas.microsoft.com/office/drawing/2014/main" id="{DA839971-8EF3-E5FB-EB08-1B5C8EA3E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761" y="4632847"/>
            <a:ext cx="609179" cy="609179"/>
          </a:xfrm>
          <a:prstGeom prst="rect">
            <a:avLst/>
          </a:prstGeom>
        </p:spPr>
      </p:pic>
      <p:pic>
        <p:nvPicPr>
          <p:cNvPr id="38" name="Graphic 37" descr="Flag outline">
            <a:extLst>
              <a:ext uri="{FF2B5EF4-FFF2-40B4-BE49-F238E27FC236}">
                <a16:creationId xmlns:a16="http://schemas.microsoft.com/office/drawing/2014/main" id="{B6690D76-668D-46A6-4EF9-7939EF96B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28329" y="3833933"/>
            <a:ext cx="609179" cy="609179"/>
          </a:xfrm>
          <a:prstGeom prst="rect">
            <a:avLst/>
          </a:prstGeom>
        </p:spPr>
      </p:pic>
      <p:pic>
        <p:nvPicPr>
          <p:cNvPr id="40" name="Graphic 39" descr="Money outline">
            <a:extLst>
              <a:ext uri="{FF2B5EF4-FFF2-40B4-BE49-F238E27FC236}">
                <a16:creationId xmlns:a16="http://schemas.microsoft.com/office/drawing/2014/main" id="{6694EB47-B7F8-4EBD-F09C-87D75FAB0D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8039" y="6195378"/>
            <a:ext cx="573511" cy="573511"/>
          </a:xfrm>
          <a:prstGeom prst="rect">
            <a:avLst/>
          </a:prstGeom>
        </p:spPr>
      </p:pic>
      <p:pic>
        <p:nvPicPr>
          <p:cNvPr id="43" name="Graphic 42" descr="Wi-Fi outline">
            <a:extLst>
              <a:ext uri="{FF2B5EF4-FFF2-40B4-BE49-F238E27FC236}">
                <a16:creationId xmlns:a16="http://schemas.microsoft.com/office/drawing/2014/main" id="{2FA1B07D-99B7-20D4-B6D5-09D10504F4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7508" y="6978555"/>
            <a:ext cx="680515" cy="680515"/>
          </a:xfrm>
          <a:prstGeom prst="rect">
            <a:avLst/>
          </a:prstGeom>
        </p:spPr>
      </p:pic>
      <p:pic>
        <p:nvPicPr>
          <p:cNvPr id="45" name="Graphic 44" descr="Open book outline">
            <a:extLst>
              <a:ext uri="{FF2B5EF4-FFF2-40B4-BE49-F238E27FC236}">
                <a16:creationId xmlns:a16="http://schemas.microsoft.com/office/drawing/2014/main" id="{3A2F7088-9A08-AB52-45E4-4EC41A04C0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95001" y="3836660"/>
            <a:ext cx="571500" cy="571500"/>
          </a:xfrm>
          <a:prstGeom prst="rect">
            <a:avLst/>
          </a:prstGeom>
        </p:spPr>
      </p:pic>
      <p:pic>
        <p:nvPicPr>
          <p:cNvPr id="47" name="Graphic 46" descr="Home1 outline">
            <a:extLst>
              <a:ext uri="{FF2B5EF4-FFF2-40B4-BE49-F238E27FC236}">
                <a16:creationId xmlns:a16="http://schemas.microsoft.com/office/drawing/2014/main" id="{93B915D8-DEB7-C140-7A96-992332B47E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78594" y="4591051"/>
            <a:ext cx="626007" cy="626007"/>
          </a:xfrm>
          <a:prstGeom prst="rect">
            <a:avLst/>
          </a:prstGeom>
        </p:spPr>
      </p:pic>
      <p:pic>
        <p:nvPicPr>
          <p:cNvPr id="49" name="Graphic 48" descr="Clipboard Checked outline">
            <a:extLst>
              <a:ext uri="{FF2B5EF4-FFF2-40B4-BE49-F238E27FC236}">
                <a16:creationId xmlns:a16="http://schemas.microsoft.com/office/drawing/2014/main" id="{D11850B3-96C5-2CCD-6706-2990107A54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11408" y="7016749"/>
            <a:ext cx="546100" cy="546100"/>
          </a:xfrm>
          <a:prstGeom prst="rect">
            <a:avLst/>
          </a:prstGeom>
        </p:spPr>
      </p:pic>
      <p:pic>
        <p:nvPicPr>
          <p:cNvPr id="51" name="Graphic 50" descr="Artificial Intelligence outline">
            <a:extLst>
              <a:ext uri="{FF2B5EF4-FFF2-40B4-BE49-F238E27FC236}">
                <a16:creationId xmlns:a16="http://schemas.microsoft.com/office/drawing/2014/main" id="{2522F21D-1971-79CA-2A8F-E9EA369281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04418" y="4620147"/>
            <a:ext cx="607602" cy="607602"/>
          </a:xfrm>
          <a:prstGeom prst="rect">
            <a:avLst/>
          </a:prstGeom>
        </p:spPr>
      </p:pic>
      <p:pic>
        <p:nvPicPr>
          <p:cNvPr id="53" name="Graphic 52" descr="Man with cane outline">
            <a:extLst>
              <a:ext uri="{FF2B5EF4-FFF2-40B4-BE49-F238E27FC236}">
                <a16:creationId xmlns:a16="http://schemas.microsoft.com/office/drawing/2014/main" id="{0F547C52-5D73-92A8-B47F-F20632B8E7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39341" y="5424232"/>
            <a:ext cx="537842" cy="537842"/>
          </a:xfrm>
          <a:prstGeom prst="rect">
            <a:avLst/>
          </a:prstGeom>
        </p:spPr>
      </p:pic>
      <p:pic>
        <p:nvPicPr>
          <p:cNvPr id="55" name="Graphic 54" descr="Globe outline">
            <a:extLst>
              <a:ext uri="{FF2B5EF4-FFF2-40B4-BE49-F238E27FC236}">
                <a16:creationId xmlns:a16="http://schemas.microsoft.com/office/drawing/2014/main" id="{91E3D774-7C07-F96F-438B-4B966CA413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641030" y="6211007"/>
            <a:ext cx="548854" cy="548854"/>
          </a:xfrm>
          <a:prstGeom prst="rect">
            <a:avLst/>
          </a:prstGeom>
        </p:spPr>
      </p:pic>
      <p:pic>
        <p:nvPicPr>
          <p:cNvPr id="57" name="Graphic 56" descr="Tools outline">
            <a:extLst>
              <a:ext uri="{FF2B5EF4-FFF2-40B4-BE49-F238E27FC236}">
                <a16:creationId xmlns:a16="http://schemas.microsoft.com/office/drawing/2014/main" id="{A92C8A9A-E3CB-DE3F-06BA-B6955A7A100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637597" y="6264948"/>
            <a:ext cx="495031" cy="495031"/>
          </a:xfrm>
          <a:prstGeom prst="rect">
            <a:avLst/>
          </a:prstGeom>
        </p:spPr>
      </p:pic>
      <p:pic>
        <p:nvPicPr>
          <p:cNvPr id="59" name="Graphic 58" descr="Store outline">
            <a:extLst>
              <a:ext uri="{FF2B5EF4-FFF2-40B4-BE49-F238E27FC236}">
                <a16:creationId xmlns:a16="http://schemas.microsoft.com/office/drawing/2014/main" id="{94E90342-7BEE-21AC-7299-D17D4D4D2A8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578594" y="5391150"/>
            <a:ext cx="626007" cy="626007"/>
          </a:xfrm>
          <a:prstGeom prst="rect">
            <a:avLst/>
          </a:prstGeom>
        </p:spPr>
      </p:pic>
      <p:pic>
        <p:nvPicPr>
          <p:cNvPr id="61" name="Graphic 60" descr="Airplane outline">
            <a:extLst>
              <a:ext uri="{FF2B5EF4-FFF2-40B4-BE49-F238E27FC236}">
                <a16:creationId xmlns:a16="http://schemas.microsoft.com/office/drawing/2014/main" id="{23031151-E3F9-318A-1ADC-0CEB5A05CC0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38201" y="5431271"/>
            <a:ext cx="546457" cy="5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99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8735" y="523955"/>
            <a:ext cx="7785735" cy="519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Pillars of Educational Support</a:t>
            </a:r>
            <a:br>
              <a:rPr lang="en-US" sz="32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</a:br>
            <a:r>
              <a:rPr lang="en-US" b="1" dirty="0">
                <a:solidFill>
                  <a:srgbClr val="1B1B27"/>
                </a:solidFill>
                <a:latin typeface="Corben" pitchFamily="34" charset="0"/>
              </a:rPr>
              <a:t>Ideally Situated to Support States-Centered Education </a:t>
            </a:r>
            <a:endParaRPr lang="en-US" b="1" dirty="0"/>
          </a:p>
        </p:txBody>
      </p:sp>
      <p:sp>
        <p:nvSpPr>
          <p:cNvPr id="4" name="Text 1"/>
          <p:cNvSpPr/>
          <p:nvPr/>
        </p:nvSpPr>
        <p:spPr>
          <a:xfrm>
            <a:off x="6068735" y="1481184"/>
            <a:ext cx="817373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Libraries and Museums serve as essential educational partners, perfectly situated to support the new age of state-centered education in line with the needs and goals of our local communities and schools.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068735" y="2278618"/>
            <a:ext cx="374333" cy="374333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123" y="2309813"/>
            <a:ext cx="249555" cy="3119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09398" y="2278618"/>
            <a:ext cx="2145625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Literacy Development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609398" y="2638306"/>
            <a:ext cx="743866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Early reading programs, summer reading challenges, and specialized literacy resources help improve reading proficiency across all age groups and demographics.</a:t>
            </a:r>
            <a:endParaRPr lang="en-US" sz="1300" dirty="0"/>
          </a:p>
        </p:txBody>
      </p:sp>
      <p:sp>
        <p:nvSpPr>
          <p:cNvPr id="9" name="Shape 5"/>
          <p:cNvSpPr/>
          <p:nvPr/>
        </p:nvSpPr>
        <p:spPr>
          <a:xfrm>
            <a:off x="6068735" y="3482685"/>
            <a:ext cx="374333" cy="374333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123" y="3513879"/>
            <a:ext cx="249555" cy="31194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609398" y="3482685"/>
            <a:ext cx="2288858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Academic Achievement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6609398" y="3842373"/>
            <a:ext cx="743866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Libraries provide homework help, research databases, and tutoring programs that directly support curriculum goals and student success at all educational levels.</a:t>
            </a:r>
            <a:endParaRPr lang="en-US" sz="1300" dirty="0"/>
          </a:p>
        </p:txBody>
      </p:sp>
      <p:sp>
        <p:nvSpPr>
          <p:cNvPr id="13" name="Shape 8"/>
          <p:cNvSpPr/>
          <p:nvPr/>
        </p:nvSpPr>
        <p:spPr>
          <a:xfrm>
            <a:off x="6068735" y="4686752"/>
            <a:ext cx="374333" cy="374333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123" y="4717946"/>
            <a:ext cx="249555" cy="31194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609398" y="4686752"/>
            <a:ext cx="2079784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Digital Literacy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6609398" y="5046440"/>
            <a:ext cx="743866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Technology access, digital skills training, and online learning opportunities bridge the digital divide and prepare communities for an increasingly digital world.</a:t>
            </a:r>
            <a:endParaRPr lang="en-US" sz="1300" dirty="0"/>
          </a:p>
        </p:txBody>
      </p:sp>
      <p:sp>
        <p:nvSpPr>
          <p:cNvPr id="17" name="Shape 11"/>
          <p:cNvSpPr/>
          <p:nvPr/>
        </p:nvSpPr>
        <p:spPr>
          <a:xfrm>
            <a:off x="6068735" y="5932384"/>
            <a:ext cx="374333" cy="374333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123" y="5963578"/>
            <a:ext cx="249555" cy="31194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609398" y="5932384"/>
            <a:ext cx="2079784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Lifelong Learning</a:t>
            </a:r>
            <a:endParaRPr lang="en-US" sz="1600" dirty="0"/>
          </a:p>
        </p:txBody>
      </p:sp>
      <p:sp>
        <p:nvSpPr>
          <p:cNvPr id="20" name="Text 13"/>
          <p:cNvSpPr/>
          <p:nvPr/>
        </p:nvSpPr>
        <p:spPr>
          <a:xfrm>
            <a:off x="6609398" y="6292072"/>
            <a:ext cx="743866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From early childhood programs to senior education initiatives, libraries create inclusive spaces for continuous learning that complement formal education systems.</a:t>
            </a:r>
            <a:endParaRPr lang="en-US" sz="1300" dirty="0"/>
          </a:p>
        </p:txBody>
      </p:sp>
      <p:sp>
        <p:nvSpPr>
          <p:cNvPr id="21" name="Text 14"/>
          <p:cNvSpPr/>
          <p:nvPr/>
        </p:nvSpPr>
        <p:spPr>
          <a:xfrm>
            <a:off x="6068735" y="7178016"/>
            <a:ext cx="7979331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Studies show communities with well-funded libraries consistently demonstrate improved educational outcomes and higher academic achievement rates.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19349" y="576501"/>
            <a:ext cx="7678103" cy="1308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Centers for Workforce </a:t>
            </a:r>
            <a:br>
              <a:rPr lang="en-US" sz="41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</a:br>
            <a:r>
              <a:rPr lang="en-US" sz="41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and Small Business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454854" y="2199323"/>
            <a:ext cx="22860" cy="5453777"/>
          </a:xfrm>
          <a:prstGeom prst="roundRect">
            <a:avLst>
              <a:gd name="adj" fmla="val 384756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667560" y="2773204"/>
            <a:ext cx="628174" cy="22860"/>
          </a:xfrm>
          <a:prstGeom prst="roundRect">
            <a:avLst>
              <a:gd name="adj" fmla="val 384756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19289" y="2549128"/>
            <a:ext cx="471130" cy="471130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51" y="2588359"/>
            <a:ext cx="314087" cy="39254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02009" y="2522934"/>
            <a:ext cx="2617708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Digital Literacy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7502009" y="2887920"/>
            <a:ext cx="639544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Free computer access and technical training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6667560" y="3805077"/>
            <a:ext cx="628174" cy="22860"/>
          </a:xfrm>
          <a:prstGeom prst="roundRect">
            <a:avLst>
              <a:gd name="adj" fmla="val 384756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219289" y="3581001"/>
            <a:ext cx="471130" cy="471130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751" y="3620232"/>
            <a:ext cx="314087" cy="39254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02009" y="3554808"/>
            <a:ext cx="2617708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AI Education</a:t>
            </a:r>
            <a:endParaRPr lang="en-US" sz="2050" dirty="0"/>
          </a:p>
        </p:txBody>
      </p:sp>
      <p:sp>
        <p:nvSpPr>
          <p:cNvPr id="14" name="Text 9"/>
          <p:cNvSpPr/>
          <p:nvPr/>
        </p:nvSpPr>
        <p:spPr>
          <a:xfrm>
            <a:off x="7502009" y="3904028"/>
            <a:ext cx="639544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32% of librarians report need for AI training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6667560" y="4855218"/>
            <a:ext cx="628174" cy="22860"/>
          </a:xfrm>
          <a:prstGeom prst="roundRect">
            <a:avLst>
              <a:gd name="adj" fmla="val 384756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6219289" y="4631143"/>
            <a:ext cx="471130" cy="471130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751" y="4670374"/>
            <a:ext cx="314087" cy="39254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02009" y="4604949"/>
            <a:ext cx="2617708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Trade Skills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7502009" y="4973864"/>
            <a:ext cx="639544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78% provide job services; 24% offer workforce development</a:t>
            </a:r>
            <a:endParaRPr lang="en-US" sz="1600" dirty="0"/>
          </a:p>
        </p:txBody>
      </p:sp>
      <p:sp>
        <p:nvSpPr>
          <p:cNvPr id="20" name="Shape 14"/>
          <p:cNvSpPr/>
          <p:nvPr/>
        </p:nvSpPr>
        <p:spPr>
          <a:xfrm>
            <a:off x="6667560" y="5955296"/>
            <a:ext cx="628174" cy="22860"/>
          </a:xfrm>
          <a:prstGeom prst="roundRect">
            <a:avLst>
              <a:gd name="adj" fmla="val 384756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6219289" y="5731221"/>
            <a:ext cx="471130" cy="471130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751" y="5770452"/>
            <a:ext cx="314087" cy="392549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502009" y="5705027"/>
            <a:ext cx="2617708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Certification Prep</a:t>
            </a:r>
            <a:endParaRPr lang="en-US" sz="2050" dirty="0"/>
          </a:p>
        </p:txBody>
      </p:sp>
      <p:sp>
        <p:nvSpPr>
          <p:cNvPr id="24" name="Text 17"/>
          <p:cNvSpPr/>
          <p:nvPr/>
        </p:nvSpPr>
        <p:spPr>
          <a:xfrm>
            <a:off x="7502009" y="6075363"/>
            <a:ext cx="639544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Free resources for SAT, GED, CDL, HVAC, IT certifications</a:t>
            </a:r>
            <a:endParaRPr lang="en-US" sz="1600" dirty="0"/>
          </a:p>
        </p:txBody>
      </p:sp>
      <p:pic>
        <p:nvPicPr>
          <p:cNvPr id="25" name="Image 0">
            <a:extLst>
              <a:ext uri="{FF2B5EF4-FFF2-40B4-BE49-F238E27FC236}">
                <a16:creationId xmlns:a16="http://schemas.microsoft.com/office/drawing/2014/main" id="{7F3B3CA9-6EFD-C90E-071B-EA4448524F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696" r="12806"/>
          <a:stretch/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26" name="Shape 14">
            <a:extLst>
              <a:ext uri="{FF2B5EF4-FFF2-40B4-BE49-F238E27FC236}">
                <a16:creationId xmlns:a16="http://schemas.microsoft.com/office/drawing/2014/main" id="{D2DA71C7-0961-5A12-5E07-C75166F735DB}"/>
              </a:ext>
            </a:extLst>
          </p:cNvPr>
          <p:cNvSpPr/>
          <p:nvPr/>
        </p:nvSpPr>
        <p:spPr>
          <a:xfrm>
            <a:off x="6667560" y="7009396"/>
            <a:ext cx="628174" cy="22860"/>
          </a:xfrm>
          <a:prstGeom prst="roundRect">
            <a:avLst>
              <a:gd name="adj" fmla="val 384756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15">
            <a:extLst>
              <a:ext uri="{FF2B5EF4-FFF2-40B4-BE49-F238E27FC236}">
                <a16:creationId xmlns:a16="http://schemas.microsoft.com/office/drawing/2014/main" id="{4C5C5113-DF30-F5C0-9DE1-2567287E0951}"/>
              </a:ext>
            </a:extLst>
          </p:cNvPr>
          <p:cNvSpPr/>
          <p:nvPr/>
        </p:nvSpPr>
        <p:spPr>
          <a:xfrm>
            <a:off x="6219289" y="6785321"/>
            <a:ext cx="471130" cy="471130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8" name="Image 4" descr="preencoded.png">
            <a:extLst>
              <a:ext uri="{FF2B5EF4-FFF2-40B4-BE49-F238E27FC236}">
                <a16:creationId xmlns:a16="http://schemas.microsoft.com/office/drawing/2014/main" id="{2C9A747B-29D5-A63F-B337-EA4C4B935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751" y="6824552"/>
            <a:ext cx="314087" cy="392549"/>
          </a:xfrm>
          <a:prstGeom prst="rect">
            <a:avLst/>
          </a:prstGeom>
        </p:spPr>
      </p:pic>
      <p:sp>
        <p:nvSpPr>
          <p:cNvPr id="29" name="Text 16">
            <a:extLst>
              <a:ext uri="{FF2B5EF4-FFF2-40B4-BE49-F238E27FC236}">
                <a16:creationId xmlns:a16="http://schemas.microsoft.com/office/drawing/2014/main" id="{F3DEC28A-F217-E7BF-1193-B5EC2A928FC2}"/>
              </a:ext>
            </a:extLst>
          </p:cNvPr>
          <p:cNvSpPr/>
          <p:nvPr/>
        </p:nvSpPr>
        <p:spPr>
          <a:xfrm>
            <a:off x="7502009" y="6759127"/>
            <a:ext cx="2617708" cy="327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Co-Working and Business Support</a:t>
            </a:r>
            <a:endParaRPr lang="en-US" sz="2050" dirty="0"/>
          </a:p>
        </p:txBody>
      </p:sp>
      <p:sp>
        <p:nvSpPr>
          <p:cNvPr id="30" name="Text 17">
            <a:extLst>
              <a:ext uri="{FF2B5EF4-FFF2-40B4-BE49-F238E27FC236}">
                <a16:creationId xmlns:a16="http://schemas.microsoft.com/office/drawing/2014/main" id="{6E945257-1D66-130B-ADA8-006861B7A668}"/>
              </a:ext>
            </a:extLst>
          </p:cNvPr>
          <p:cNvSpPr/>
          <p:nvPr/>
        </p:nvSpPr>
        <p:spPr>
          <a:xfrm>
            <a:off x="7502009" y="7129463"/>
            <a:ext cx="639544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40% increase in room reservations since 2019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75424-25DF-3C76-2F22-00D16D354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4473944-3B8D-6661-92C9-9373306D4D57}"/>
              </a:ext>
            </a:extLst>
          </p:cNvPr>
          <p:cNvSpPr/>
          <p:nvPr/>
        </p:nvSpPr>
        <p:spPr>
          <a:xfrm>
            <a:off x="676394" y="531376"/>
            <a:ext cx="5995987" cy="603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Museums: Local Economic Support, </a:t>
            </a:r>
            <a:br>
              <a:rPr lang="en-US" sz="3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</a:br>
            <a:r>
              <a:rPr lang="en-US" sz="3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Tourism &amp; Cultural Impact</a:t>
            </a:r>
            <a:endParaRPr lang="en-US" sz="3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54F120-25B5-2178-43F7-7403AB393DCD}"/>
              </a:ext>
            </a:extLst>
          </p:cNvPr>
          <p:cNvSpPr/>
          <p:nvPr/>
        </p:nvSpPr>
        <p:spPr>
          <a:xfrm>
            <a:off x="8929314" y="0"/>
            <a:ext cx="5701086" cy="8229600"/>
          </a:xfrm>
          <a:prstGeom prst="rect">
            <a:avLst/>
          </a:prstGeom>
          <a:solidFill>
            <a:srgbClr val="D2D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F26953D4-20FC-216A-D2A7-580609C30496}"/>
              </a:ext>
            </a:extLst>
          </p:cNvPr>
          <p:cNvSpPr/>
          <p:nvPr/>
        </p:nvSpPr>
        <p:spPr>
          <a:xfrm>
            <a:off x="9686280" y="2860212"/>
            <a:ext cx="4187153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"Museums are not only essential for the enrichment of society, but they are also economic catalysts. They attract millions of tourists and provide numerous jobs." </a:t>
            </a:r>
            <a:br>
              <a:rPr lang="en-US" sz="2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</a:br>
            <a:endParaRPr lang="en-US" sz="2400" dirty="0">
              <a:solidFill>
                <a:srgbClr val="404155"/>
              </a:solidFill>
              <a:latin typeface="Nobile" pitchFamily="34" charset="0"/>
              <a:ea typeface="Nobile" pitchFamily="34" charset="-122"/>
              <a:cs typeface="Nobile" pitchFamily="34" charset="-120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– John Paulson</a:t>
            </a:r>
            <a:endParaRPr lang="en-US" sz="2400" dirty="0"/>
          </a:p>
        </p:txBody>
      </p:sp>
      <p:pic>
        <p:nvPicPr>
          <p:cNvPr id="22" name="Graphic 21" descr="Quotes outline">
            <a:extLst>
              <a:ext uri="{FF2B5EF4-FFF2-40B4-BE49-F238E27FC236}">
                <a16:creationId xmlns:a16="http://schemas.microsoft.com/office/drawing/2014/main" id="{09801048-B75B-DBD2-FBB1-C6A5066E2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7965" y="1510747"/>
            <a:ext cx="914400" cy="914400"/>
          </a:xfrm>
          <a:prstGeom prst="rect">
            <a:avLst/>
          </a:prstGeom>
        </p:spPr>
      </p:pic>
      <p:sp>
        <p:nvSpPr>
          <p:cNvPr id="23" name="Text 3">
            <a:extLst>
              <a:ext uri="{FF2B5EF4-FFF2-40B4-BE49-F238E27FC236}">
                <a16:creationId xmlns:a16="http://schemas.microsoft.com/office/drawing/2014/main" id="{699763B9-FE6A-C6DD-C3CF-7461D9DD0E3D}"/>
              </a:ext>
            </a:extLst>
          </p:cNvPr>
          <p:cNvSpPr/>
          <p:nvPr/>
        </p:nvSpPr>
        <p:spPr>
          <a:xfrm>
            <a:off x="1665575" y="2295190"/>
            <a:ext cx="2145625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Cultural Tourism</a:t>
            </a:r>
            <a:endParaRPr lang="en-US" dirty="0"/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D2A620C7-6749-E057-1879-807EE41E10C7}"/>
              </a:ext>
            </a:extLst>
          </p:cNvPr>
          <p:cNvSpPr/>
          <p:nvPr/>
        </p:nvSpPr>
        <p:spPr>
          <a:xfrm>
            <a:off x="1665575" y="2654878"/>
            <a:ext cx="743866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76% of leisure travelers engage in cultural activities</a:t>
            </a:r>
            <a:endParaRPr lang="en-US" sz="1600" dirty="0"/>
          </a:p>
        </p:txBody>
      </p:sp>
      <p:sp>
        <p:nvSpPr>
          <p:cNvPr id="25" name="Shape 3">
            <a:extLst>
              <a:ext uri="{FF2B5EF4-FFF2-40B4-BE49-F238E27FC236}">
                <a16:creationId xmlns:a16="http://schemas.microsoft.com/office/drawing/2014/main" id="{0963BDE8-FFFA-E808-3BE3-AB15F22B2486}"/>
              </a:ext>
            </a:extLst>
          </p:cNvPr>
          <p:cNvSpPr/>
          <p:nvPr/>
        </p:nvSpPr>
        <p:spPr>
          <a:xfrm>
            <a:off x="676394" y="2288953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7" name="Text 3">
            <a:extLst>
              <a:ext uri="{FF2B5EF4-FFF2-40B4-BE49-F238E27FC236}">
                <a16:creationId xmlns:a16="http://schemas.microsoft.com/office/drawing/2014/main" id="{38617D27-0C07-C161-9F2A-CF29D9021C41}"/>
              </a:ext>
            </a:extLst>
          </p:cNvPr>
          <p:cNvSpPr/>
          <p:nvPr/>
        </p:nvSpPr>
        <p:spPr>
          <a:xfrm>
            <a:off x="1665575" y="3236095"/>
            <a:ext cx="2145625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Higher Spending</a:t>
            </a:r>
            <a:endParaRPr lang="en-US" dirty="0"/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DAB9CA9B-5493-DC5E-A0FD-8AB9AB3B552C}"/>
              </a:ext>
            </a:extLst>
          </p:cNvPr>
          <p:cNvSpPr/>
          <p:nvPr/>
        </p:nvSpPr>
        <p:spPr>
          <a:xfrm>
            <a:off x="1665575" y="3595783"/>
            <a:ext cx="743866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Cultural tourists spend 60% more than other travelers</a:t>
            </a:r>
            <a:endParaRPr lang="en-US" sz="1600" dirty="0"/>
          </a:p>
        </p:txBody>
      </p:sp>
      <p:sp>
        <p:nvSpPr>
          <p:cNvPr id="29" name="Shape 3">
            <a:extLst>
              <a:ext uri="{FF2B5EF4-FFF2-40B4-BE49-F238E27FC236}">
                <a16:creationId xmlns:a16="http://schemas.microsoft.com/office/drawing/2014/main" id="{A92D0FA4-AF5A-4D8B-9072-DBFDBA2CBF89}"/>
              </a:ext>
            </a:extLst>
          </p:cNvPr>
          <p:cNvSpPr/>
          <p:nvPr/>
        </p:nvSpPr>
        <p:spPr>
          <a:xfrm>
            <a:off x="676394" y="3182255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764673EF-B4A3-FD12-61C1-800FAC173462}"/>
              </a:ext>
            </a:extLst>
          </p:cNvPr>
          <p:cNvSpPr/>
          <p:nvPr/>
        </p:nvSpPr>
        <p:spPr>
          <a:xfrm>
            <a:off x="1665575" y="4190252"/>
            <a:ext cx="2145625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Market Growth</a:t>
            </a:r>
            <a:endParaRPr lang="en-US" dirty="0"/>
          </a:p>
        </p:txBody>
      </p:sp>
      <p:sp>
        <p:nvSpPr>
          <p:cNvPr id="31" name="Text 4">
            <a:extLst>
              <a:ext uri="{FF2B5EF4-FFF2-40B4-BE49-F238E27FC236}">
                <a16:creationId xmlns:a16="http://schemas.microsoft.com/office/drawing/2014/main" id="{86352519-E1FD-9061-B977-056FBD3C614F}"/>
              </a:ext>
            </a:extLst>
          </p:cNvPr>
          <p:cNvSpPr/>
          <p:nvPr/>
        </p:nvSpPr>
        <p:spPr>
          <a:xfrm>
            <a:off x="1665575" y="4549940"/>
            <a:ext cx="743866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Museum industry reached $18.1B in 2024</a:t>
            </a:r>
            <a:endParaRPr lang="en-US" sz="1600" dirty="0"/>
          </a:p>
        </p:txBody>
      </p:sp>
      <p:sp>
        <p:nvSpPr>
          <p:cNvPr id="32" name="Shape 3">
            <a:extLst>
              <a:ext uri="{FF2B5EF4-FFF2-40B4-BE49-F238E27FC236}">
                <a16:creationId xmlns:a16="http://schemas.microsoft.com/office/drawing/2014/main" id="{0F63A708-B75B-B3F9-E5E0-9CB4870E5B1E}"/>
              </a:ext>
            </a:extLst>
          </p:cNvPr>
          <p:cNvSpPr/>
          <p:nvPr/>
        </p:nvSpPr>
        <p:spPr>
          <a:xfrm>
            <a:off x="676394" y="4149664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02A47AD9-C608-9DF6-10B2-70F0E6EAFBA6}"/>
              </a:ext>
            </a:extLst>
          </p:cNvPr>
          <p:cNvSpPr/>
          <p:nvPr/>
        </p:nvSpPr>
        <p:spPr>
          <a:xfrm>
            <a:off x="1665575" y="5117904"/>
            <a:ext cx="2145625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Community Enrichment</a:t>
            </a:r>
            <a:endParaRPr lang="en-US" dirty="0"/>
          </a:p>
        </p:txBody>
      </p:sp>
      <p:sp>
        <p:nvSpPr>
          <p:cNvPr id="34" name="Text 4">
            <a:extLst>
              <a:ext uri="{FF2B5EF4-FFF2-40B4-BE49-F238E27FC236}">
                <a16:creationId xmlns:a16="http://schemas.microsoft.com/office/drawing/2014/main" id="{2373ADA4-9821-478A-37A7-94B3D7FD935F}"/>
              </a:ext>
            </a:extLst>
          </p:cNvPr>
          <p:cNvSpPr/>
          <p:nvPr/>
        </p:nvSpPr>
        <p:spPr>
          <a:xfrm>
            <a:off x="1665575" y="5477592"/>
            <a:ext cx="743866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Cultural hubs strengthen local identity</a:t>
            </a:r>
            <a:endParaRPr lang="en-US" sz="1600" dirty="0"/>
          </a:p>
        </p:txBody>
      </p:sp>
      <p:sp>
        <p:nvSpPr>
          <p:cNvPr id="35" name="Shape 3">
            <a:extLst>
              <a:ext uri="{FF2B5EF4-FFF2-40B4-BE49-F238E27FC236}">
                <a16:creationId xmlns:a16="http://schemas.microsoft.com/office/drawing/2014/main" id="{EFF9ED85-4022-FC2B-4E88-27650081AD06}"/>
              </a:ext>
            </a:extLst>
          </p:cNvPr>
          <p:cNvSpPr/>
          <p:nvPr/>
        </p:nvSpPr>
        <p:spPr>
          <a:xfrm>
            <a:off x="676394" y="5090568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36" name="Text 3">
            <a:extLst>
              <a:ext uri="{FF2B5EF4-FFF2-40B4-BE49-F238E27FC236}">
                <a16:creationId xmlns:a16="http://schemas.microsoft.com/office/drawing/2014/main" id="{008C0010-F37E-56F8-BB2D-E41584BA193F}"/>
              </a:ext>
            </a:extLst>
          </p:cNvPr>
          <p:cNvSpPr/>
          <p:nvPr/>
        </p:nvSpPr>
        <p:spPr>
          <a:xfrm>
            <a:off x="1665575" y="6072060"/>
            <a:ext cx="2145625" cy="259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Tax Revenue</a:t>
            </a:r>
            <a:endParaRPr lang="en-US" dirty="0"/>
          </a:p>
        </p:txBody>
      </p:sp>
      <p:sp>
        <p:nvSpPr>
          <p:cNvPr id="37" name="Text 4">
            <a:extLst>
              <a:ext uri="{FF2B5EF4-FFF2-40B4-BE49-F238E27FC236}">
                <a16:creationId xmlns:a16="http://schemas.microsoft.com/office/drawing/2014/main" id="{DADEE14D-137B-3731-CD69-FCF68F1A4E2A}"/>
              </a:ext>
            </a:extLst>
          </p:cNvPr>
          <p:cNvSpPr/>
          <p:nvPr/>
        </p:nvSpPr>
        <p:spPr>
          <a:xfrm>
            <a:off x="1665575" y="6431748"/>
            <a:ext cx="7438668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</a:rPr>
              <a:t>Each new Museum job results in $16,495 in additional tax revenue</a:t>
            </a:r>
            <a:endParaRPr lang="en-US" sz="1600" dirty="0"/>
          </a:p>
        </p:txBody>
      </p:sp>
      <p:sp>
        <p:nvSpPr>
          <p:cNvPr id="38" name="Shape 3">
            <a:extLst>
              <a:ext uri="{FF2B5EF4-FFF2-40B4-BE49-F238E27FC236}">
                <a16:creationId xmlns:a16="http://schemas.microsoft.com/office/drawing/2014/main" id="{28B06FE2-1E73-1FCC-7480-7F2703D8C24E}"/>
              </a:ext>
            </a:extLst>
          </p:cNvPr>
          <p:cNvSpPr/>
          <p:nvPr/>
        </p:nvSpPr>
        <p:spPr>
          <a:xfrm>
            <a:off x="676394" y="6044724"/>
            <a:ext cx="680514" cy="680514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pic>
        <p:nvPicPr>
          <p:cNvPr id="40" name="Graphic 39" descr="Upward trend outline">
            <a:extLst>
              <a:ext uri="{FF2B5EF4-FFF2-40B4-BE49-F238E27FC236}">
                <a16:creationId xmlns:a16="http://schemas.microsoft.com/office/drawing/2014/main" id="{11F95EC2-9D2E-14D0-1FCC-EF527ABAC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051" y="4261321"/>
            <a:ext cx="457200" cy="457200"/>
          </a:xfrm>
          <a:prstGeom prst="rect">
            <a:avLst/>
          </a:prstGeom>
        </p:spPr>
      </p:pic>
      <p:pic>
        <p:nvPicPr>
          <p:cNvPr id="42" name="Graphic 41" descr="Flying Money outline">
            <a:extLst>
              <a:ext uri="{FF2B5EF4-FFF2-40B4-BE49-F238E27FC236}">
                <a16:creationId xmlns:a16="http://schemas.microsoft.com/office/drawing/2014/main" id="{5EC91B86-3318-DA6A-BD92-ACE8A4393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966" y="3269614"/>
            <a:ext cx="532448" cy="532448"/>
          </a:xfrm>
          <a:prstGeom prst="rect">
            <a:avLst/>
          </a:prstGeom>
        </p:spPr>
      </p:pic>
      <p:pic>
        <p:nvPicPr>
          <p:cNvPr id="44" name="Graphic 43" descr="Travel outline">
            <a:extLst>
              <a:ext uri="{FF2B5EF4-FFF2-40B4-BE49-F238E27FC236}">
                <a16:creationId xmlns:a16="http://schemas.microsoft.com/office/drawing/2014/main" id="{E9A3D1FC-E1B7-EB25-2151-297F958523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645" y="2288116"/>
            <a:ext cx="680515" cy="680515"/>
          </a:xfrm>
          <a:prstGeom prst="rect">
            <a:avLst/>
          </a:prstGeom>
        </p:spPr>
      </p:pic>
      <p:pic>
        <p:nvPicPr>
          <p:cNvPr id="46" name="Graphic 45" descr="Flag outline">
            <a:extLst>
              <a:ext uri="{FF2B5EF4-FFF2-40B4-BE49-F238E27FC236}">
                <a16:creationId xmlns:a16="http://schemas.microsoft.com/office/drawing/2014/main" id="{EB64EE06-8D88-78EE-7765-9D9C4C4013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4702" y="5211367"/>
            <a:ext cx="532449" cy="532449"/>
          </a:xfrm>
          <a:prstGeom prst="rect">
            <a:avLst/>
          </a:prstGeom>
        </p:spPr>
      </p:pic>
      <p:pic>
        <p:nvPicPr>
          <p:cNvPr id="48" name="Graphic 47" descr="Money outline">
            <a:extLst>
              <a:ext uri="{FF2B5EF4-FFF2-40B4-BE49-F238E27FC236}">
                <a16:creationId xmlns:a16="http://schemas.microsoft.com/office/drawing/2014/main" id="{B2D894A9-9376-1DBD-555E-B43C1D85E6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4946" y="6092252"/>
            <a:ext cx="532449" cy="5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6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4630399" cy="24278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458" y="2692360"/>
            <a:ext cx="8472249" cy="551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Libraries: Fiscal Responsibility &amp; Resource Sharing</a:t>
            </a:r>
            <a:endParaRPr lang="en-US" sz="3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8" y="3508296"/>
            <a:ext cx="882134" cy="10585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64149" y="3684627"/>
            <a:ext cx="3351252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Cost-Effective Resource Sharing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764149" y="406610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Example: </a:t>
            </a:r>
            <a:r>
              <a:rPr lang="en-US" sz="135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MeLCat</a:t>
            </a: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saves Michigan libraries $26.5M annually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58" y="4566880"/>
            <a:ext cx="882134" cy="10585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64149" y="4743212"/>
            <a:ext cx="296918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Consortia Purchasing Power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1764149" y="512468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Academic collections worth millions available at fraction of cost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58" y="5625465"/>
            <a:ext cx="882134" cy="10585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64149" y="5801797"/>
            <a:ext cx="2631996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Rural Community Access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764149" y="618327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77% of rural communities rely on libraries for internet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58" y="6684050"/>
            <a:ext cx="882134" cy="10585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64149" y="6860381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Economies of Scale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1764149" y="724185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Shared resources and at-scale deliverables multiply impact of federal dollars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6155" y="521375"/>
            <a:ext cx="10185559" cy="59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National Impact: High Return on Investment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7305494" y="3313886"/>
            <a:ext cx="6506289" cy="628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$5+</a:t>
            </a:r>
            <a:endParaRPr lang="en-US" sz="4900" dirty="0"/>
          </a:p>
        </p:txBody>
      </p:sp>
      <p:sp>
        <p:nvSpPr>
          <p:cNvPr id="5" name="Text 2"/>
          <p:cNvSpPr/>
          <p:nvPr/>
        </p:nvSpPr>
        <p:spPr>
          <a:xfrm>
            <a:off x="9368966" y="3941319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ROI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305494" y="4286511"/>
            <a:ext cx="650628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Return for every dollar invested in libraries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1074235" y="3313886"/>
            <a:ext cx="6506289" cy="628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$50B</a:t>
            </a:r>
            <a:endParaRPr lang="en-US" sz="4900" dirty="0"/>
          </a:p>
        </p:txBody>
      </p:sp>
      <p:sp>
        <p:nvSpPr>
          <p:cNvPr id="8" name="Text 5"/>
          <p:cNvSpPr/>
          <p:nvPr/>
        </p:nvSpPr>
        <p:spPr>
          <a:xfrm>
            <a:off x="3016144" y="3941319"/>
            <a:ext cx="2622352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Economic Contribution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74235" y="4286511"/>
            <a:ext cx="650628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Annual museum contribution to US economy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1076972" y="6566755"/>
            <a:ext cx="6506289" cy="628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726K+</a:t>
            </a:r>
            <a:endParaRPr lang="en-US" sz="4900" dirty="0"/>
          </a:p>
        </p:txBody>
      </p:sp>
      <p:sp>
        <p:nvSpPr>
          <p:cNvPr id="11" name="Text 8"/>
          <p:cNvSpPr/>
          <p:nvPr/>
        </p:nvSpPr>
        <p:spPr>
          <a:xfrm>
            <a:off x="3140444" y="7194810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Jobs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076972" y="7508682"/>
            <a:ext cx="650628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Positions supported by museums nationwide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935367" y="4930908"/>
            <a:ext cx="6506289" cy="628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$12B</a:t>
            </a:r>
            <a:endParaRPr lang="en-US" sz="4900" dirty="0"/>
          </a:p>
        </p:txBody>
      </p:sp>
      <p:sp>
        <p:nvSpPr>
          <p:cNvPr id="14" name="Text 11"/>
          <p:cNvSpPr/>
          <p:nvPr/>
        </p:nvSpPr>
        <p:spPr>
          <a:xfrm>
            <a:off x="2998839" y="5544165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Tax Revenue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35367" y="5884502"/>
            <a:ext cx="650628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Generated by museums annually</a:t>
            </a:r>
            <a:endParaRPr lang="en-US" sz="1450" dirty="0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912A9C42-B7F1-2F7E-062B-1A96E598D137}"/>
              </a:ext>
            </a:extLst>
          </p:cNvPr>
          <p:cNvSpPr/>
          <p:nvPr/>
        </p:nvSpPr>
        <p:spPr>
          <a:xfrm>
            <a:off x="1191629" y="1670446"/>
            <a:ext cx="5672997" cy="1300520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30C32F6C-28AA-E8FE-CEFE-C9E3A19D95D8}"/>
              </a:ext>
            </a:extLst>
          </p:cNvPr>
          <p:cNvSpPr/>
          <p:nvPr/>
        </p:nvSpPr>
        <p:spPr>
          <a:xfrm>
            <a:off x="2820297" y="2213677"/>
            <a:ext cx="2415659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Museums</a:t>
            </a:r>
            <a:endParaRPr lang="en-US" sz="2800" dirty="0"/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18677310-85BF-7E70-C4D0-F685B7717CCF}"/>
              </a:ext>
            </a:extLst>
          </p:cNvPr>
          <p:cNvSpPr/>
          <p:nvPr/>
        </p:nvSpPr>
        <p:spPr>
          <a:xfrm>
            <a:off x="7605681" y="1670446"/>
            <a:ext cx="5672997" cy="1300520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B92AAF8D-A798-054B-3FA7-8412713DBB16}"/>
              </a:ext>
            </a:extLst>
          </p:cNvPr>
          <p:cNvSpPr/>
          <p:nvPr/>
        </p:nvSpPr>
        <p:spPr>
          <a:xfrm>
            <a:off x="9433131" y="2213677"/>
            <a:ext cx="2415659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Libraries</a:t>
            </a:r>
            <a:endParaRPr lang="en-US" sz="2800" dirty="0"/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2690ABFF-1AA8-6271-E8CC-F791211976B5}"/>
              </a:ext>
            </a:extLst>
          </p:cNvPr>
          <p:cNvSpPr/>
          <p:nvPr/>
        </p:nvSpPr>
        <p:spPr>
          <a:xfrm>
            <a:off x="7349419" y="4930908"/>
            <a:ext cx="6506289" cy="628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67,094,857</a:t>
            </a:r>
            <a:endParaRPr lang="en-US" sz="4900" dirty="0"/>
          </a:p>
        </p:txBody>
      </p:sp>
      <p:sp>
        <p:nvSpPr>
          <p:cNvPr id="22" name="Text 11">
            <a:extLst>
              <a:ext uri="{FF2B5EF4-FFF2-40B4-BE49-F238E27FC236}">
                <a16:creationId xmlns:a16="http://schemas.microsoft.com/office/drawing/2014/main" id="{BA1B7591-F913-74E9-F895-EBA037CCDDCC}"/>
              </a:ext>
            </a:extLst>
          </p:cNvPr>
          <p:cNvSpPr/>
          <p:nvPr/>
        </p:nvSpPr>
        <p:spPr>
          <a:xfrm>
            <a:off x="9412891" y="5544165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Library Visits in 2022</a:t>
            </a:r>
            <a:endParaRPr lang="en-US" sz="1850" dirty="0"/>
          </a:p>
        </p:txBody>
      </p:sp>
      <p:sp>
        <p:nvSpPr>
          <p:cNvPr id="23" name="Text 12">
            <a:extLst>
              <a:ext uri="{FF2B5EF4-FFF2-40B4-BE49-F238E27FC236}">
                <a16:creationId xmlns:a16="http://schemas.microsoft.com/office/drawing/2014/main" id="{959A8D9C-42FC-AF73-6198-737DED891F2D}"/>
              </a:ext>
            </a:extLst>
          </p:cNvPr>
          <p:cNvSpPr/>
          <p:nvPr/>
        </p:nvSpPr>
        <p:spPr>
          <a:xfrm>
            <a:off x="7349419" y="5884502"/>
            <a:ext cx="650628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People using  physical public library resources and programs</a:t>
            </a:r>
            <a:endParaRPr lang="en-US" sz="145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3D3103-8607-B1B3-9021-83E035366068}"/>
              </a:ext>
            </a:extLst>
          </p:cNvPr>
          <p:cNvSpPr txBox="1"/>
          <p:nvPr/>
        </p:nvSpPr>
        <p:spPr>
          <a:xfrm>
            <a:off x="6808199" y="6508642"/>
            <a:ext cx="7665522" cy="74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39%</a:t>
            </a: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9D1371A3-9E24-C9E7-3A8E-E6F0D875AA82}"/>
              </a:ext>
            </a:extLst>
          </p:cNvPr>
          <p:cNvSpPr/>
          <p:nvPr/>
        </p:nvSpPr>
        <p:spPr>
          <a:xfrm>
            <a:off x="9368965" y="7194809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Increased Demand for e-Resources</a:t>
            </a:r>
            <a:endParaRPr lang="en-US" sz="1850" dirty="0"/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92EC6232-A860-C319-CAF7-66EF8CD47924}"/>
              </a:ext>
            </a:extLst>
          </p:cNvPr>
          <p:cNvSpPr/>
          <p:nvPr/>
        </p:nvSpPr>
        <p:spPr>
          <a:xfrm>
            <a:off x="7305434" y="7508682"/>
            <a:ext cx="650628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Rise in total online resources accessed in 2023 compared to 2019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80"/>
          <a:stretch/>
        </p:blipFill>
        <p:spPr>
          <a:xfrm>
            <a:off x="1" y="-26317"/>
            <a:ext cx="14630400" cy="21515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812" y="2355904"/>
            <a:ext cx="6337816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Federal Grants in Action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95682" y="3188599"/>
            <a:ext cx="6422946" cy="1300520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926306" y="3446933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Science of Reading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926306" y="3859981"/>
            <a:ext cx="596169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Toledo librarians trained in essential reading skills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274358" y="3188599"/>
            <a:ext cx="6732703" cy="1300520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505808" y="3446933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Rural Connectivity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505808" y="3859981"/>
            <a:ext cx="596169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Whitefish Library: 12 Mbps to 522 Mbps internet speed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5682" y="4625500"/>
            <a:ext cx="6422946" cy="1657469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26306" y="4883834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Entrepreneurship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26306" y="5338446"/>
            <a:ext cx="5961698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Gwinnett County's New Start program for </a:t>
            </a:r>
            <a:b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</a:b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formerly incarcerated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274238" y="4640571"/>
            <a:ext cx="6732703" cy="1657469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505808" y="4898905"/>
            <a:ext cx="2870954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Heritage Preservation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7505808" y="5324591"/>
            <a:ext cx="5961698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Germantown Library conserving 1719 German Luther Bible</a:t>
            </a:r>
            <a:endParaRPr lang="en-US" sz="1750" dirty="0"/>
          </a:p>
        </p:txBody>
      </p:sp>
      <p:sp>
        <p:nvSpPr>
          <p:cNvPr id="16" name="Shape 1">
            <a:extLst>
              <a:ext uri="{FF2B5EF4-FFF2-40B4-BE49-F238E27FC236}">
                <a16:creationId xmlns:a16="http://schemas.microsoft.com/office/drawing/2014/main" id="{DDB91D3F-5131-9543-4B0F-A0D92B78C749}"/>
              </a:ext>
            </a:extLst>
          </p:cNvPr>
          <p:cNvSpPr/>
          <p:nvPr/>
        </p:nvSpPr>
        <p:spPr>
          <a:xfrm>
            <a:off x="695682" y="6443425"/>
            <a:ext cx="6422946" cy="146751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8C8C2750-73CA-8228-EA16-3DB15F283B37}"/>
              </a:ext>
            </a:extLst>
          </p:cNvPr>
          <p:cNvSpPr/>
          <p:nvPr/>
        </p:nvSpPr>
        <p:spPr>
          <a:xfrm>
            <a:off x="7274358" y="6449924"/>
            <a:ext cx="6732703" cy="146751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8">
            <a:extLst>
              <a:ext uri="{FF2B5EF4-FFF2-40B4-BE49-F238E27FC236}">
                <a16:creationId xmlns:a16="http://schemas.microsoft.com/office/drawing/2014/main" id="{3B56FEE5-9A24-E54B-A3CB-F1168B089D25}"/>
              </a:ext>
            </a:extLst>
          </p:cNvPr>
          <p:cNvSpPr/>
          <p:nvPr/>
        </p:nvSpPr>
        <p:spPr>
          <a:xfrm>
            <a:off x="926306" y="6613824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</a:rPr>
              <a:t>Home School Education Support</a:t>
            </a:r>
            <a:endParaRPr lang="en-US" sz="2150" dirty="0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92E9BE25-7574-A730-00F9-C2D405398AE7}"/>
              </a:ext>
            </a:extLst>
          </p:cNvPr>
          <p:cNvSpPr/>
          <p:nvPr/>
        </p:nvSpPr>
        <p:spPr>
          <a:xfrm>
            <a:off x="7505808" y="6586114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Future-Ready Communities &amp; AI</a:t>
            </a:r>
            <a:endParaRPr lang="en-US" sz="2150" dirty="0"/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829EBC87-98DB-5AF3-42AB-0007FDA30418}"/>
              </a:ext>
            </a:extLst>
          </p:cNvPr>
          <p:cNvSpPr/>
          <p:nvPr/>
        </p:nvSpPr>
        <p:spPr>
          <a:xfrm>
            <a:off x="926306" y="7060259"/>
            <a:ext cx="5961698" cy="356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</a:rPr>
              <a:t>Choctaw County Library System is creating educational </a:t>
            </a:r>
          </a:p>
          <a:p>
            <a:pPr>
              <a:lnSpc>
                <a:spcPts val="2800"/>
              </a:lnSpc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</a:rPr>
              <a:t>kits for homeschool families based on parent input 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D9CC90E1-1AFE-E568-2392-A9F5EBA92152}"/>
              </a:ext>
            </a:extLst>
          </p:cNvPr>
          <p:cNvSpPr/>
          <p:nvPr/>
        </p:nvSpPr>
        <p:spPr>
          <a:xfrm>
            <a:off x="7505808" y="7056729"/>
            <a:ext cx="596169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University at Albany examining how libraries can empower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communities to better understand Artificial Intelligence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52CB589B2A304190BC05D430FFF94E" ma:contentTypeVersion="17" ma:contentTypeDescription="Create a new document." ma:contentTypeScope="" ma:versionID="3d49dc525c4818d2a658b187227ae8f3">
  <xsd:schema xmlns:xsd="http://www.w3.org/2001/XMLSchema" xmlns:xs="http://www.w3.org/2001/XMLSchema" xmlns:p="http://schemas.microsoft.com/office/2006/metadata/properties" xmlns:ns2="f52743a9-3d35-405f-87c6-a1e5b9992a0c" xmlns:ns3="85d30998-05f0-43b2-a7a9-5f476e67833d" xmlns:ns4="433ab683-db71-4fa7-9c54-3ecc2228fb12" targetNamespace="http://schemas.microsoft.com/office/2006/metadata/properties" ma:root="true" ma:fieldsID="2141ae9c6648b6cb44763658dd2091fc" ns2:_="" ns3:_="" ns4:_="">
    <xsd:import namespace="f52743a9-3d35-405f-87c6-a1e5b9992a0c"/>
    <xsd:import namespace="85d30998-05f0-43b2-a7a9-5f476e67833d"/>
    <xsd:import namespace="433ab683-db71-4fa7-9c54-3ecc2228fb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743a9-3d35-405f-87c6-a1e5b9992a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52abea7-4a42-4a00-9534-35aba9b296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30998-05f0-43b2-a7a9-5f476e67833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8b32b20-bdd4-4bec-8eb3-7feac8209c6c}" ma:internalName="TaxCatchAll" ma:showField="CatchAllData" ma:web="433ab683-db71-4fa7-9c54-3ecc2228fb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ab683-db71-4fa7-9c54-3ecc2228fb12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d30998-05f0-43b2-a7a9-5f476e67833d" xsi:nil="true"/>
    <lcf76f155ced4ddcb4097134ff3c332f xmlns="f52743a9-3d35-405f-87c6-a1e5b9992a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2314ED-12F8-44D5-9395-0D85E6E369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743a9-3d35-405f-87c6-a1e5b9992a0c"/>
    <ds:schemaRef ds:uri="85d30998-05f0-43b2-a7a9-5f476e67833d"/>
    <ds:schemaRef ds:uri="433ab683-db71-4fa7-9c54-3ecc2228fb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3EA2F9-A710-4484-8422-BE4340334D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EA2021-9D8F-4D8B-900D-86F8442030A5}">
  <ds:schemaRefs>
    <ds:schemaRef ds:uri="http://schemas.microsoft.com/office/2006/metadata/properties"/>
    <ds:schemaRef ds:uri="http://schemas.microsoft.com/office/infopath/2007/PartnerControls"/>
    <ds:schemaRef ds:uri="85d30998-05f0-43b2-a7a9-5f476e67833d"/>
    <ds:schemaRef ds:uri="f52743a9-3d35-405f-87c6-a1e5b9992a0c"/>
  </ds:schemaRefs>
</ds:datastoreItem>
</file>

<file path=docMetadata/LabelInfo.xml><?xml version="1.0" encoding="utf-8"?>
<clbl:labelList xmlns:clbl="http://schemas.microsoft.com/office/2020/mipLabelMetadata">
  <clbl:label id="{50fa36ca-7dd3-44f1-9e3f-1bf39a3963a5}" enabled="0" method="" siteId="{50fa36ca-7dd3-44f1-9e3f-1bf39a3963a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8379</TotalTime>
  <Words>958</Words>
  <Application>Microsoft Office PowerPoint</Application>
  <PresentationFormat>Custom</PresentationFormat>
  <Paragraphs>138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Nunito Semi Bold</vt:lpstr>
      <vt:lpstr>Arial</vt:lpstr>
      <vt:lpstr>Calibri</vt:lpstr>
      <vt:lpstr>Aptos</vt:lpstr>
      <vt:lpstr>Corben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Scott Bernier</cp:lastModifiedBy>
  <cp:revision>9</cp:revision>
  <dcterms:created xsi:type="dcterms:W3CDTF">2025-03-25T17:53:34Z</dcterms:created>
  <dcterms:modified xsi:type="dcterms:W3CDTF">2025-04-02T01:54:13Z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0x010100BA52CB589B2A304190BC05D430FFF94E</vt:lpwstr>
  </property>
  <property fmtid="{D5CDD505-2E9C-101B-9397-08002B2CF9AE}" pid="3" name="MediaServiceImageTags">
    <vt:lpwstr/>
  </property>
</Properties>
</file>